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69" r:id="rId2"/>
    <p:sldId id="360" r:id="rId3"/>
    <p:sldId id="367" r:id="rId4"/>
    <p:sldId id="372" r:id="rId5"/>
    <p:sldId id="378" r:id="rId6"/>
    <p:sldId id="376" r:id="rId7"/>
    <p:sldId id="374" r:id="rId8"/>
  </p:sldIdLst>
  <p:sldSz cx="12192000" cy="6858000"/>
  <p:notesSz cx="6858000" cy="9144000"/>
  <p:embeddedFontLst>
    <p:embeddedFont>
      <p:font typeface="Pretendard Medium" panose="02000603000000020004" pitchFamily="2" charset="-127"/>
      <p:regular r:id="rId11"/>
    </p:embeddedFont>
    <p:embeddedFont>
      <p:font typeface="Pretendard SemiBold" panose="02000703000000020004" pitchFamily="2" charset="-127"/>
      <p:bold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빛의 계승자 Bold" panose="020B0600000101010101" pitchFamily="50" charset="-127"/>
      <p:bold r:id="rId15"/>
    </p:embeddedFont>
    <p:embeddedFont>
      <p:font typeface="페이퍼로지 5 Medium" pitchFamily="2" charset="-127"/>
      <p:regular r:id="rId16"/>
    </p:embeddedFont>
    <p:embeddedFont>
      <p:font typeface="페이퍼로지 6 SemiBold" pitchFamily="2" charset="-127"/>
      <p:bold r:id="rId17"/>
    </p:embeddedFont>
    <p:embeddedFont>
      <p:font typeface="페이퍼로지 7 Bold" pitchFamily="2" charset="-127"/>
      <p:bold r:id="rId18"/>
    </p:embeddedFont>
    <p:embeddedFont>
      <p:font typeface="페이퍼로지 9 Black" pitchFamily="2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E22C931D-BAA6-43E8-9696-FF91B94EB0F2}">
          <p14:sldIdLst>
            <p14:sldId id="369"/>
            <p14:sldId id="360"/>
          </p14:sldIdLst>
        </p14:section>
        <p14:section name="개요" id="{7F529489-A5CF-449D-83F7-1816D722DB86}">
          <p14:sldIdLst>
            <p14:sldId id="367"/>
            <p14:sldId id="372"/>
          </p14:sldIdLst>
        </p14:section>
        <p14:section name="아이덴티티" id="{775DE0D5-0244-416A-A2DB-9783B2469356}">
          <p14:sldIdLst>
            <p14:sldId id="378"/>
            <p14:sldId id="376"/>
            <p14:sldId id="374"/>
          </p14:sldIdLst>
        </p14:section>
        <p14:section name="아크패시브-깨달음" id="{24606A74-CA6A-4E80-9DF9-8F606A5556C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178" userDrawn="1">
          <p15:clr>
            <a:srgbClr val="FDE53C"/>
          </p15:clr>
        </p15:guide>
        <p15:guide id="2" pos="4203" userDrawn="1">
          <p15:clr>
            <a:srgbClr val="A4A3A4"/>
          </p15:clr>
        </p15:guide>
        <p15:guide id="3" pos="869" userDrawn="1">
          <p15:clr>
            <a:srgbClr val="FDE53C"/>
          </p15:clr>
        </p15:guide>
        <p15:guide id="4" pos="7537" userDrawn="1">
          <p15:clr>
            <a:srgbClr val="FDE53C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F"/>
    <a:srgbClr val="FDFEDE"/>
    <a:srgbClr val="404040"/>
    <a:srgbClr val="FAFCBC"/>
    <a:srgbClr val="F6F97F"/>
    <a:srgbClr val="9357FF"/>
    <a:srgbClr val="B68EFF"/>
    <a:srgbClr val="926CDF"/>
    <a:srgbClr val="F2F2F2"/>
    <a:srgbClr val="212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6" autoAdjust="0"/>
    <p:restoredTop sz="94503" autoAdjust="0"/>
  </p:normalViewPr>
  <p:slideViewPr>
    <p:cSldViewPr snapToGrid="0" showGuides="1">
      <p:cViewPr varScale="1">
        <p:scale>
          <a:sx n="74" d="100"/>
          <a:sy n="74" d="100"/>
        </p:scale>
        <p:origin x="274" y="77"/>
      </p:cViewPr>
      <p:guideLst>
        <p:guide orient="horz" pos="4178"/>
        <p:guide pos="4203"/>
        <p:guide pos="869"/>
        <p:guide pos="7537"/>
      </p:guideLst>
    </p:cSldViewPr>
  </p:slideViewPr>
  <p:outlineViewPr>
    <p:cViewPr>
      <p:scale>
        <a:sx n="33" d="100"/>
        <a:sy n="33" d="100"/>
      </p:scale>
      <p:origin x="0" y="-45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EAD7F0C-8016-A0A6-A53C-2B8D5B9A30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BB86B2-D477-7656-EFF6-E760C9CF71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65B0-0167-4245-9618-BC935AE5688B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2025-05-23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FE74DE-60F3-46EA-C13A-5000E25A9F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D46E2C-B067-D270-AF0D-DE19311CFE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9D2A6-4F99-403C-92AE-5AA67B05EA8D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77FC20-EB4F-4664-B5F8-B6785AC85943}" type="datetimeFigureOut">
              <a:rPr lang="ko-KR" altLang="en-US" smtClean="0"/>
              <a:pPr/>
              <a:t>2025-05-23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1239B6-CD57-4314-9529-743CA7AFE6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53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97F78-9E44-CED9-BE3A-5D756A3DE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CF7371-AB9A-95DC-AD26-B482F7863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8BD433-F47E-4919-1D37-30154B9E7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E9E0D4-C644-4380-277A-44A667250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7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5C6A0-6098-1A42-BFCA-E50B4A92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6D738F-64DC-D87F-25A0-4173006DE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953BDA-8F03-C946-3E78-CB0A75772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55D74-3B73-3E9D-4038-4BA258BF7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36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000F-F75D-013E-E553-F1986CE8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5C8482-59ED-1D79-20B5-37F0D6932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3E36E3-301E-CFDD-6A1B-E23D3CEAA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47534-D760-33D1-7D73-D3A12100E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865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7799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1BEA7-7334-3AE0-C1B0-72B3010A7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E80141-6B82-C5AC-B167-6E5831547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AD216-46C6-B08A-04D0-760AEAD8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D991-A22F-4CCB-99AB-5D874476931C}" type="datetime1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28C9E-F326-5C02-CD87-BA616643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7C0E1-CA74-36C9-2C39-975FE16E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72225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2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AC6AF0-B74D-3C14-D3E7-244BA945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FD2C-5C8B-4F53-B8E7-6D27070CB963}" type="datetime1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EE45A6-AA5F-C717-88BB-926D900A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9EE09-14C9-9A7E-34F3-578A8CC4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1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246C2-48C8-0C82-1A3D-12F71710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F6193-6428-52D6-3073-D6189921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78BC53-85BF-1A87-3617-ABDBE842B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B25CE5-ACC4-E03C-7AD1-05B64964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A008-BE09-44AF-A18A-098D5D765529}" type="datetime1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AC8E2-3DD9-68A1-512B-02215496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6098E3-A2EC-2907-39E8-1D4C1DEF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8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D9D6-23F3-74A2-A883-F3F56064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7F7111-E86F-55B2-2D3C-E3DBCA9E0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B8CFD-8727-E81E-D50C-5A820F6C4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6E90B-B02C-7C44-BC02-A116B014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F5060-4821-4FD7-9452-DEC43D3EDCF4}" type="datetime1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19D33-1C18-402D-27BF-71C558B0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BEB3D-B224-1E0C-7EE7-FFAF43A7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26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23334-E4DA-BCE2-9B87-EC21759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2D6E90-94CF-C645-C535-69EC4F7F2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3BCF1-6267-FC38-ED5A-EC13D3E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9703-256F-405A-BC5D-CE6E4C9D00E0}" type="datetime1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D8B17-3CE8-8EBF-C6F0-98093AE2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F36FD-8BDD-B6E4-D0AC-C0116865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95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BB9F3E-6043-459F-2A79-6FFCF430A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D7E2A-F277-30CD-7488-B9AE05C0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A7D98-9857-8360-9097-8A5C4F74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DEE6-8F10-4425-84E1-D5F65AC4A457}" type="datetime1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7B424-ED32-AEE6-BC07-809EAACB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D0ED5-4D8B-E980-F39E-BB387A81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9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BED64-5F5A-AF09-1307-1ACC4650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E7BB8-6E07-8320-0E77-B3BAC3D3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BC2C3-74A8-05C9-05B0-C5999432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650D-4D2C-4F1C-A2A9-B23BB0E38BFF}" type="datetime1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DA14F-8FFC-7A10-3A3D-F2CDD5B0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24DD7-74D3-70CC-6129-55EB33C1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2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87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8231" y="6356350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-6350" y="2725770"/>
            <a:ext cx="1152000" cy="793909"/>
            <a:chOff x="-6350" y="1675582"/>
            <a:chExt cx="1152000" cy="79390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AB8C61-3C4B-CBD1-167F-551E045BB083}"/>
                </a:ext>
              </a:extLst>
            </p:cNvPr>
            <p:cNvSpPr>
              <a:spLocks/>
            </p:cNvSpPr>
            <p:nvPr/>
          </p:nvSpPr>
          <p:spPr>
            <a:xfrm>
              <a:off x="-6350" y="1717853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  <a:endParaRPr lang="ko-KR" altLang="en-US" sz="900" b="1" u="none" dirty="0">
                <a:solidFill>
                  <a:srgbClr val="BD9C7C"/>
                </a:solidFill>
                <a:effectLst>
                  <a:glow rad="127000">
                    <a:schemeClr val="tx1">
                      <a:lumMod val="75000"/>
                      <a:lumOff val="25000"/>
                    </a:schemeClr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-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20567F7-1402-2A3D-791A-FB8BDB7886CF}"/>
                </a:ext>
              </a:extLst>
            </p:cNvPr>
            <p:cNvGrpSpPr/>
            <p:nvPr/>
          </p:nvGrpSpPr>
          <p:grpSpPr>
            <a:xfrm>
              <a:off x="-6350" y="1675582"/>
              <a:ext cx="1134280" cy="397826"/>
              <a:chOff x="1609635" y="746670"/>
              <a:chExt cx="1546727" cy="397826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47EE2049-806C-AEB6-5849-D9AFC914C4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635" y="746670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BCF3DD51-E9A5-DDA0-E703-B870FA795CDB}"/>
                  </a:ext>
                </a:extLst>
              </p:cNvPr>
              <p:cNvCxnSpPr/>
              <p:nvPr userDrawn="1"/>
            </p:nvCxnSpPr>
            <p:spPr>
              <a:xfrm>
                <a:off x="1609635" y="1144496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A206C442-1E36-9653-A699-D095A84D81BA}"/>
              </a:ext>
            </a:extLst>
          </p:cNvPr>
          <p:cNvSpPr/>
          <p:nvPr userDrawn="1"/>
        </p:nvSpPr>
        <p:spPr>
          <a:xfrm rot="5400000">
            <a:off x="1114889" y="1459590"/>
            <a:ext cx="195309" cy="121087"/>
          </a:xfrm>
          <a:prstGeom prst="triangle">
            <a:avLst/>
          </a:prstGeom>
          <a:solidFill>
            <a:srgbClr val="212227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DBEA37-5864-28F2-9EC4-03A840436324}"/>
              </a:ext>
            </a:extLst>
          </p:cNvPr>
          <p:cNvGrpSpPr/>
          <p:nvPr userDrawn="1"/>
        </p:nvGrpSpPr>
        <p:grpSpPr>
          <a:xfrm>
            <a:off x="0" y="1263089"/>
            <a:ext cx="1152000" cy="489534"/>
            <a:chOff x="1652149" y="1346100"/>
            <a:chExt cx="1152000" cy="4895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DB3C2A-CC55-C5C8-2D9F-61421BB07E2B}"/>
                </a:ext>
              </a:extLst>
            </p:cNvPr>
            <p:cNvSpPr/>
            <p:nvPr/>
          </p:nvSpPr>
          <p:spPr>
            <a:xfrm>
              <a:off x="1652150" y="1346100"/>
              <a:ext cx="1151999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516FDB-7388-CE96-F1D0-D2D6B9CCF1C8}"/>
                </a:ext>
              </a:extLst>
            </p:cNvPr>
            <p:cNvSpPr>
              <a:spLocks/>
            </p:cNvSpPr>
            <p:nvPr/>
          </p:nvSpPr>
          <p:spPr>
            <a:xfrm>
              <a:off x="1652149" y="1436979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  <a:endParaRPr lang="ko-KR" altLang="en-US" sz="14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1C2F35-D520-73E2-E2B0-422BFA5F060B}"/>
              </a:ext>
            </a:extLst>
          </p:cNvPr>
          <p:cNvSpPr/>
          <p:nvPr userDrawn="1"/>
        </p:nvSpPr>
        <p:spPr>
          <a:xfrm>
            <a:off x="1" y="1752623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FFD552-BD6C-5AE1-AF86-443BB193EE98}"/>
              </a:ext>
            </a:extLst>
          </p:cNvPr>
          <p:cNvSpPr/>
          <p:nvPr userDrawn="1"/>
        </p:nvSpPr>
        <p:spPr>
          <a:xfrm>
            <a:off x="1" y="2094522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E948697-7DFB-5322-A3D9-D887DF1FD997}"/>
              </a:ext>
            </a:extLst>
          </p:cNvPr>
          <p:cNvCxnSpPr>
            <a:cxnSpLocks/>
          </p:cNvCxnSpPr>
          <p:nvPr userDrawn="1"/>
        </p:nvCxnSpPr>
        <p:spPr>
          <a:xfrm>
            <a:off x="9000" y="2094523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A5DB24-459E-474D-B3D3-796BBCEF7EB1}"/>
              </a:ext>
            </a:extLst>
          </p:cNvPr>
          <p:cNvCxnSpPr>
            <a:cxnSpLocks/>
          </p:cNvCxnSpPr>
          <p:nvPr userDrawn="1"/>
        </p:nvCxnSpPr>
        <p:spPr>
          <a:xfrm>
            <a:off x="9000" y="2436836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CF2356-DA97-8EF9-8C92-528635BFBF0C}"/>
              </a:ext>
            </a:extLst>
          </p:cNvPr>
          <p:cNvCxnSpPr>
            <a:cxnSpLocks/>
          </p:cNvCxnSpPr>
          <p:nvPr userDrawn="1"/>
        </p:nvCxnSpPr>
        <p:spPr>
          <a:xfrm>
            <a:off x="0" y="1263089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009A21-65BB-A593-E0BD-E8D5DB9F6132}"/>
              </a:ext>
            </a:extLst>
          </p:cNvPr>
          <p:cNvCxnSpPr>
            <a:cxnSpLocks/>
          </p:cNvCxnSpPr>
          <p:nvPr userDrawn="1"/>
        </p:nvCxnSpPr>
        <p:spPr>
          <a:xfrm>
            <a:off x="0" y="2436836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4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8231" y="6356350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0" y="3123596"/>
            <a:ext cx="1152000" cy="396083"/>
            <a:chOff x="-6350" y="2073408"/>
            <a:chExt cx="1152000" cy="39608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-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F3DD51-E9A5-DDA0-E703-B870FA795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88819CA-FCD9-3B7B-675F-F0F3FA267568}"/>
              </a:ext>
            </a:extLst>
          </p:cNvPr>
          <p:cNvGrpSpPr/>
          <p:nvPr userDrawn="1"/>
        </p:nvGrpSpPr>
        <p:grpSpPr>
          <a:xfrm>
            <a:off x="0" y="1826152"/>
            <a:ext cx="1273087" cy="1173747"/>
            <a:chOff x="0" y="1263089"/>
            <a:chExt cx="1273087" cy="1173747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C6294C1-E097-55CE-ADF2-1436353A9080}"/>
                </a:ext>
              </a:extLst>
            </p:cNvPr>
            <p:cNvSpPr/>
            <p:nvPr/>
          </p:nvSpPr>
          <p:spPr>
            <a:xfrm rot="5400000">
              <a:off x="1114889" y="1459590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E84A554-D59E-DAFE-C73A-AB611EC9C1DA}"/>
                </a:ext>
              </a:extLst>
            </p:cNvPr>
            <p:cNvGrpSpPr/>
            <p:nvPr/>
          </p:nvGrpSpPr>
          <p:grpSpPr>
            <a:xfrm>
              <a:off x="0" y="1263089"/>
              <a:ext cx="1152000" cy="489534"/>
              <a:chOff x="1652149" y="1346100"/>
              <a:chExt cx="1152000" cy="489534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8F31B75-3248-4999-518D-1063F9BBE0FD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54C0096-5E46-6A32-5665-CE5C275F96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/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아이덴티티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314ED2F-BD21-E03B-6ECB-055C7C6B16D6}"/>
                </a:ext>
              </a:extLst>
            </p:cNvPr>
            <p:cNvSpPr/>
            <p:nvPr/>
          </p:nvSpPr>
          <p:spPr>
            <a:xfrm>
              <a:off x="1" y="1752623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571CD6-02FF-2871-04AE-7E5CE7942F49}"/>
                </a:ext>
              </a:extLst>
            </p:cNvPr>
            <p:cNvSpPr/>
            <p:nvPr/>
          </p:nvSpPr>
          <p:spPr>
            <a:xfrm>
              <a:off x="1" y="2094522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515951D-D497-7FE4-4C79-F6926E31DC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094523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785E3FC-F8E6-A955-C894-17B043D5C42D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436836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78BE06B-D821-B46D-CF10-258A1580D5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63089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3C76522-8896-F788-F774-372605D411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36836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FDD059-7A5C-5DCD-2D91-0998C3629B32}"/>
              </a:ext>
            </a:extLst>
          </p:cNvPr>
          <p:cNvGrpSpPr/>
          <p:nvPr userDrawn="1"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7D3D4E-A1C6-C63B-9797-3D50552DAC58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467FA7A-B2E3-B1F5-598D-D2F6538D4F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B1956B5-93FE-7E8A-80BE-EB686953ED5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9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ED898-EC36-7748-99D3-17D6E782E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7FB20F-086C-5FFB-A706-762A9AB6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D8270-5637-98EC-EA1A-81383D990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D8B29-D194-45C5-8880-D13C3BA0AD47}" type="datetime1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4520F-CE2E-77CC-A6BA-3CC26BC0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BDF4F-6DC5-6DE6-2281-CFC48A56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2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3EF13-67F3-5218-AC03-8F67A070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B2E27-B4B3-1758-8BEC-0B0F9C4B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9FB90-8A11-521C-8C09-7CAE0C35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882F5-33B2-525D-BF91-A6E0FD93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82E55-0D4C-4810-9D04-994D62B426E5}" type="datetime1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EAA8B9-B7CC-96D3-CF78-95F57C6ED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655FB-BCAD-4E66-6A9F-AE3BDF84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4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911B4-D502-FA96-59BB-68E70A39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E2C41-7172-FEBF-2C6D-EC0F65DD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65E2A-6596-7167-16AC-E59FE964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427F73-DBA8-F5DF-37D5-90E556241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9628E8-6699-469C-F900-7E82387B5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2D50C1-DBB4-D99C-F65D-C8357AD5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3087-4A0F-482C-921E-192D30072535}" type="datetime1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7085C2-DC02-144B-E6D1-7F8B7101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131927-ACD1-FF21-7FDE-5F806875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85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36D68-BE5E-F881-A7E8-B1F42BE0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406CA-410D-DCA1-5AD7-3165CC27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E352-151F-4BBD-9F31-D3EB4053A998}" type="datetime1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634E0B-7E8D-3BD9-DF7F-73648A45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CB48A0-5F3A-86C2-4103-91430460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7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C16FD9-A24D-4AD7-2817-E704C047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064B5-1FBB-D1E6-662F-8F8D51F1B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C3125-44E0-AA96-3C0F-C9A0CED6B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CD5B2A7-FF3C-403F-A08B-A3E8580CCEA4}" type="datetime1">
              <a:rPr lang="ko-KR" altLang="en-US" smtClean="0"/>
              <a:pPr/>
              <a:t>2025-05-23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178EA-67AF-6F7D-99C3-68E3BC5EE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A497A-62F2-EEC6-1419-90E1FCB1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2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6" r:id="rId4"/>
    <p:sldLayoutId id="2147483667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360EF-F793-AF98-890A-D69F25082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3F58013-64D5-9EE0-1F67-C230E6A963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00409" y="102855"/>
            <a:ext cx="487362" cy="246062"/>
          </a:xfrm>
        </p:spPr>
        <p:txBody>
          <a:bodyPr>
            <a:norm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35" name="그림 34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024112-B2AD-5659-F66F-D8D0D352BE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628AA5D-7060-86C6-FF3E-B2B729DCA2A7}"/>
              </a:ext>
            </a:extLst>
          </p:cNvPr>
          <p:cNvGrpSpPr/>
          <p:nvPr/>
        </p:nvGrpSpPr>
        <p:grpSpPr>
          <a:xfrm>
            <a:off x="1039862" y="1202181"/>
            <a:ext cx="6326139" cy="1413038"/>
            <a:chOff x="745222" y="1202181"/>
            <a:chExt cx="6326139" cy="14130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6AE6C0-C363-1F19-2636-CFF7F3A4A085}"/>
                </a:ext>
              </a:extLst>
            </p:cNvPr>
            <p:cNvSpPr txBox="1"/>
            <p:nvPr/>
          </p:nvSpPr>
          <p:spPr>
            <a:xfrm>
              <a:off x="1343928" y="1202181"/>
              <a:ext cx="2150377" cy="48970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전장을 꿰뚫는 창</a:t>
              </a:r>
              <a:r>
                <a:rPr lang="en-US" altLang="ko-KR" sz="14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211EB4-FD8D-681F-3AA5-2A80219F6C60}"/>
                </a:ext>
              </a:extLst>
            </p:cNvPr>
            <p:cNvSpPr txBox="1"/>
            <p:nvPr/>
          </p:nvSpPr>
          <p:spPr>
            <a:xfrm>
              <a:off x="3901687" y="2153554"/>
              <a:ext cx="316967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(L</a:t>
              </a:r>
              <a:r>
                <a:rPr lang="en-US" altLang="ko-KR" sz="1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ANCE</a:t>
              </a:r>
              <a:r>
                <a:rPr lang="en-US" altLang="ko-KR" sz="16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 </a:t>
              </a:r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M</a:t>
              </a:r>
              <a:r>
                <a:rPr lang="en-US" altLang="ko-KR" sz="1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ASTER</a:t>
              </a:r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)</a:t>
              </a:r>
              <a:endPara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811A6D-B4BE-39E8-3F27-7FBF6CD3329B}"/>
                </a:ext>
              </a:extLst>
            </p:cNvPr>
            <p:cNvSpPr txBox="1"/>
            <p:nvPr/>
          </p:nvSpPr>
          <p:spPr>
            <a:xfrm>
              <a:off x="745222" y="1691889"/>
              <a:ext cx="3347788" cy="92333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6000" b="1" spc="800" dirty="0">
                  <a:solidFill>
                    <a:schemeClr val="bg1"/>
                  </a:solidFill>
                  <a:effectLst>
                    <a:glow rad="127000">
                      <a:schemeClr val="bg1">
                        <a:lumMod val="65000"/>
                        <a:alpha val="22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함초롬바탕" panose="02030604000101010101" pitchFamily="18" charset="-127"/>
                </a:rPr>
                <a:t>창술사</a:t>
              </a:r>
              <a:endParaRPr lang="en-US" altLang="ko-KR" sz="5400" b="1" spc="800" dirty="0">
                <a:solidFill>
                  <a:schemeClr val="bg1"/>
                </a:solidFill>
                <a:effectLst>
                  <a:glow rad="127000">
                    <a:schemeClr val="bg1">
                      <a:lumMod val="65000"/>
                      <a:alpha val="22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75A6F6D-B468-D663-2695-DCCD24ADD975}"/>
              </a:ext>
            </a:extLst>
          </p:cNvPr>
          <p:cNvSpPr txBox="1"/>
          <p:nvPr/>
        </p:nvSpPr>
        <p:spPr>
          <a:xfrm>
            <a:off x="9845954" y="606882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spc="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endParaRPr lang="en-US" altLang="ko-KR" sz="1400" spc="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793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52CC1-4D93-1087-F203-60E485C4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78096B16-9698-B316-E814-0929FE04EA0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734800" y="139700"/>
            <a:ext cx="457200" cy="188913"/>
          </a:xfrm>
        </p:spPr>
        <p:txBody>
          <a:bodyPr>
            <a:normAutofit/>
          </a:bodyPr>
          <a:lstStyle/>
          <a:p>
            <a:r>
              <a:rPr lang="ko-KR" altLang="en-US" sz="100" dirty="0"/>
              <a:t>목차</a:t>
            </a:r>
          </a:p>
        </p:txBody>
      </p:sp>
      <p:pic>
        <p:nvPicPr>
          <p:cNvPr id="2" name="그림 1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D9BF99-7E85-517B-6D2C-E7F4958334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C2B38262-0A30-73DB-F727-09BCEE95CC4C}"/>
              </a:ext>
            </a:extLst>
          </p:cNvPr>
          <p:cNvSpPr>
            <a:spLocks/>
          </p:cNvSpPr>
          <p:nvPr/>
        </p:nvSpPr>
        <p:spPr>
          <a:xfrm>
            <a:off x="0" y="174847"/>
            <a:ext cx="13104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목 차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1208F3D-E192-C002-E945-5F1E42D6080E}"/>
              </a:ext>
            </a:extLst>
          </p:cNvPr>
          <p:cNvCxnSpPr>
            <a:cxnSpLocks/>
          </p:cNvCxnSpPr>
          <p:nvPr/>
        </p:nvCxnSpPr>
        <p:spPr>
          <a:xfrm flipH="1">
            <a:off x="0" y="563221"/>
            <a:ext cx="1310400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5A5653B-9E9B-C8C2-D293-D9B2289E7CBD}"/>
              </a:ext>
            </a:extLst>
          </p:cNvPr>
          <p:cNvGrpSpPr/>
          <p:nvPr/>
        </p:nvGrpSpPr>
        <p:grpSpPr>
          <a:xfrm>
            <a:off x="1980960" y="1247083"/>
            <a:ext cx="2368439" cy="1039880"/>
            <a:chOff x="1980960" y="1442663"/>
            <a:chExt cx="2368439" cy="10398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7E2A8E-8C7A-7BBD-70E2-CC8E0020609D}"/>
                </a:ext>
              </a:extLst>
            </p:cNvPr>
            <p:cNvSpPr txBox="1"/>
            <p:nvPr/>
          </p:nvSpPr>
          <p:spPr>
            <a:xfrm>
              <a:off x="2404871" y="1882379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 의도 및 컨셉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BD09AC-FAA8-6CFA-2469-11742D1291B9}"/>
                </a:ext>
              </a:extLst>
            </p:cNvPr>
            <p:cNvSpPr txBox="1"/>
            <p:nvPr/>
          </p:nvSpPr>
          <p:spPr>
            <a:xfrm>
              <a:off x="2404871" y="1488829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개요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FA3D5DD-ACF8-F5B1-9200-96550F9E2D6E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134849" y="1750440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FE31A29-7E33-FDD7-0294-3700DA280A32}"/>
                </a:ext>
              </a:extLst>
            </p:cNvPr>
            <p:cNvSpPr/>
            <p:nvPr/>
          </p:nvSpPr>
          <p:spPr>
            <a:xfrm>
              <a:off x="1980960" y="1442663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F60394-6095-EE35-13F0-15C53A9077E6}"/>
              </a:ext>
            </a:extLst>
          </p:cNvPr>
          <p:cNvGrpSpPr/>
          <p:nvPr/>
        </p:nvGrpSpPr>
        <p:grpSpPr>
          <a:xfrm>
            <a:off x="1980960" y="2885976"/>
            <a:ext cx="2368439" cy="1039880"/>
            <a:chOff x="1980960" y="3104640"/>
            <a:chExt cx="2368439" cy="10398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DE52C4-73BA-E49E-64FE-8B74FFCE2BE7}"/>
                </a:ext>
              </a:extLst>
            </p:cNvPr>
            <p:cNvSpPr txBox="1"/>
            <p:nvPr/>
          </p:nvSpPr>
          <p:spPr>
            <a:xfrm>
              <a:off x="2404871" y="3544356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듀얼 스탠스 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듀얼 스탠스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8EA765-5A72-4E48-4EC6-7AFBE93AAE34}"/>
                </a:ext>
              </a:extLst>
            </p:cNvPr>
            <p:cNvSpPr txBox="1"/>
            <p:nvPr/>
          </p:nvSpPr>
          <p:spPr>
            <a:xfrm>
              <a:off x="2404871" y="3150806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아이덴티티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D943A38-1D28-1244-A95B-FA2D209BEE6E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2134849" y="3412417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0BFE99-3E6B-2A39-0CB1-550E7FD86058}"/>
                </a:ext>
              </a:extLst>
            </p:cNvPr>
            <p:cNvSpPr/>
            <p:nvPr/>
          </p:nvSpPr>
          <p:spPr>
            <a:xfrm>
              <a:off x="1980960" y="3104640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205317A-E950-FD14-0B75-A358988A48CD}"/>
              </a:ext>
            </a:extLst>
          </p:cNvPr>
          <p:cNvGrpSpPr/>
          <p:nvPr/>
        </p:nvGrpSpPr>
        <p:grpSpPr>
          <a:xfrm>
            <a:off x="1980960" y="4524869"/>
            <a:ext cx="2368439" cy="1378435"/>
            <a:chOff x="1980960" y="4720449"/>
            <a:chExt cx="2368439" cy="13784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448C19-E67C-A5C3-6D2C-0DAA87F0C141}"/>
                </a:ext>
              </a:extLst>
            </p:cNvPr>
            <p:cNvSpPr txBox="1"/>
            <p:nvPr/>
          </p:nvSpPr>
          <p:spPr>
            <a:xfrm>
              <a:off x="2404871" y="5160165"/>
              <a:ext cx="19445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효과 구성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절정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절제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A23FA9-F22D-96F6-EC20-ACBFF65E67A7}"/>
                </a:ext>
              </a:extLst>
            </p:cNvPr>
            <p:cNvSpPr txBox="1"/>
            <p:nvPr/>
          </p:nvSpPr>
          <p:spPr>
            <a:xfrm>
              <a:off x="2404871" y="4766615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아크패시브 </a:t>
              </a:r>
              <a:r>
                <a: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- </a:t>
              </a:r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깨달음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1461F3-15A6-39F4-5480-E80E86E39EAA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134849" y="5028226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F0AFF0-D604-7F9A-8369-0B109A8598E1}"/>
                </a:ext>
              </a:extLst>
            </p:cNvPr>
            <p:cNvSpPr/>
            <p:nvPr/>
          </p:nvSpPr>
          <p:spPr>
            <a:xfrm>
              <a:off x="1980960" y="4720449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46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FC0BB-C10E-9F5B-1218-0EC08ED97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DEE5FA3-982E-5437-61C3-BFD51BF1BAFA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78B309-066D-A0FC-1E62-BECED4E82FC1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0FC7DE-F58F-E9FF-3D42-E0463BDF3BC5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E8E7E6-8A3F-2D73-116A-FF332FD24FB1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 및 컨셉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570590-D659-EA31-1EA8-8408783B3B37}"/>
              </a:ext>
            </a:extLst>
          </p:cNvPr>
          <p:cNvGrpSpPr/>
          <p:nvPr/>
        </p:nvGrpSpPr>
        <p:grpSpPr>
          <a:xfrm>
            <a:off x="1523341" y="1177162"/>
            <a:ext cx="8800783" cy="744612"/>
            <a:chOff x="1379537" y="1177162"/>
            <a:chExt cx="8800783" cy="74461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E8CC38-C321-040F-23D1-109AD0F6797F}"/>
                </a:ext>
              </a:extLst>
            </p:cNvPr>
            <p:cNvSpPr txBox="1"/>
            <p:nvPr/>
          </p:nvSpPr>
          <p:spPr>
            <a:xfrm>
              <a:off x="1379537" y="1470368"/>
              <a:ext cx="880078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베거나 찌르는 등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날카로운 무기의 사용으로 얻을 수 있는 타격감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주먹으로 때리거나 기를 방출하며 얻는 타격감과는 다른 매력이 있습니다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날붙이의 타격감을 줄 수 있는 클래스로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기존의 무도가와는 다른 재미를 선사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E9D6866-0162-F873-48AE-E9AE67AEB49B}"/>
                </a:ext>
              </a:extLst>
            </p:cNvPr>
            <p:cNvGrpSpPr/>
            <p:nvPr/>
          </p:nvGrpSpPr>
          <p:grpSpPr>
            <a:xfrm>
              <a:off x="1379537" y="1177162"/>
              <a:ext cx="3593084" cy="293206"/>
              <a:chOff x="1379537" y="1082772"/>
              <a:chExt cx="3593084" cy="29320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77725D9C-EFA7-B262-8FF8-FA44B3419EDA}"/>
                  </a:ext>
                </a:extLst>
              </p:cNvPr>
              <p:cNvSpPr/>
              <p:nvPr/>
            </p:nvSpPr>
            <p:spPr>
              <a:xfrm>
                <a:off x="1379538" y="1082772"/>
                <a:ext cx="359308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무도가 클래스 중에서 유일하게 날붙이를 무기로 사용하는 클래스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AF180AA-58F6-CA8D-5BD2-971475308B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7" y="1322767"/>
                <a:ext cx="3549385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DC9ACDD-D94F-8B16-BE22-7C7B61D6BAB4}"/>
              </a:ext>
            </a:extLst>
          </p:cNvPr>
          <p:cNvGrpSpPr/>
          <p:nvPr/>
        </p:nvGrpSpPr>
        <p:grpSpPr>
          <a:xfrm>
            <a:off x="1523341" y="2047863"/>
            <a:ext cx="8019643" cy="744612"/>
            <a:chOff x="1379537" y="2067692"/>
            <a:chExt cx="8019643" cy="7446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EF3D29-CBA9-4F89-58F6-E6BF2325A95C}"/>
                </a:ext>
              </a:extLst>
            </p:cNvPr>
            <p:cNvSpPr txBox="1"/>
            <p:nvPr/>
          </p:nvSpPr>
          <p:spPr>
            <a:xfrm>
              <a:off x="1379537" y="2360898"/>
              <a:ext cx="801964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무술은 인간의 신체를 사용하여 효율적인 힘의 전달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내면과 외면의 성장 등을 목표로 수련하는 기술입니다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즉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무도가의 스킬은 무술 액션이 바탕이 되어야 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인간의 신체로 행할 수 있는 동작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이어야 하며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힘을 이끌어내는 과정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</a:t>
              </a:r>
              <a:r>
                <a:rPr lang="en-US" altLang="ko-KR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잘 드러날수록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설득력 있고 멋있는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90A7831-C841-664C-D77F-84BFB4254079}"/>
                </a:ext>
              </a:extLst>
            </p:cNvPr>
            <p:cNvGrpSpPr/>
            <p:nvPr/>
          </p:nvGrpSpPr>
          <p:grpSpPr>
            <a:xfrm>
              <a:off x="1379538" y="2067692"/>
              <a:ext cx="3233775" cy="293206"/>
              <a:chOff x="1379538" y="2067692"/>
              <a:chExt cx="3233775" cy="293206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1B9C93CF-861A-8706-6A42-C8874268A887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3233775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사실적인 동작을 바탕으로 무술 액션의 멋을 살리는 클래스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683885AF-9E0C-FA6C-3F2C-1FE260791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321435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E74283-7BB9-0C4C-2518-5ECEB4B6D277}"/>
              </a:ext>
            </a:extLst>
          </p:cNvPr>
          <p:cNvGrpSpPr/>
          <p:nvPr/>
        </p:nvGrpSpPr>
        <p:grpSpPr>
          <a:xfrm>
            <a:off x="1523340" y="2918563"/>
            <a:ext cx="7813699" cy="744612"/>
            <a:chOff x="1523340" y="3064321"/>
            <a:chExt cx="7813699" cy="74461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149AF7-37BD-4744-4227-D5630756E45D}"/>
                </a:ext>
              </a:extLst>
            </p:cNvPr>
            <p:cNvSpPr txBox="1"/>
            <p:nvPr/>
          </p:nvSpPr>
          <p:spPr>
            <a:xfrm>
              <a:off x="1523340" y="3357527"/>
              <a:ext cx="7813699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구성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등으로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빠르고 유연한 대처가 가능하면서도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딜링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능력은 뒤처지지 않는 육각형 클래스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설계합니다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유틸성과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피해량 두 마리 토끼를 잡고 싶은 유저들에게 최고의 선택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949F616-93C9-6614-527F-B12F21533D14}"/>
                </a:ext>
              </a:extLst>
            </p:cNvPr>
            <p:cNvGrpSpPr/>
            <p:nvPr/>
          </p:nvGrpSpPr>
          <p:grpSpPr>
            <a:xfrm>
              <a:off x="1523341" y="3064321"/>
              <a:ext cx="2965103" cy="293206"/>
              <a:chOff x="1379538" y="2067692"/>
              <a:chExt cx="2965103" cy="29320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4D52262-E983-AB0E-496E-7A5996824F50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296510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다양한 상황에서 유연한 대처가 가능한 육각형 클래스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C99B2F2-F8CE-132F-4842-0DB11CA4B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296510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08BFADF-18F1-3E95-2DC7-5531D472F0EF}"/>
              </a:ext>
            </a:extLst>
          </p:cNvPr>
          <p:cNvSpPr txBox="1"/>
          <p:nvPr/>
        </p:nvSpPr>
        <p:spPr>
          <a:xfrm>
            <a:off x="1379538" y="758313"/>
            <a:ext cx="814995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62167F1-3FF2-649A-82C5-7830B5681B6F}"/>
              </a:ext>
            </a:extLst>
          </p:cNvPr>
          <p:cNvGrpSpPr/>
          <p:nvPr/>
        </p:nvGrpSpPr>
        <p:grpSpPr>
          <a:xfrm>
            <a:off x="1379538" y="4127277"/>
            <a:ext cx="3328129" cy="263791"/>
            <a:chOff x="1379538" y="4165524"/>
            <a:chExt cx="3328129" cy="2637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0AADD0-7171-F5EE-688A-410F1AE4BD3F}"/>
                </a:ext>
              </a:extLst>
            </p:cNvPr>
            <p:cNvSpPr txBox="1"/>
            <p:nvPr/>
          </p:nvSpPr>
          <p:spPr>
            <a:xfrm>
              <a:off x="1379538" y="4165524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클래스 컨셉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C0DB469-C8C1-19C4-6EB4-53D538E1AA58}"/>
                </a:ext>
              </a:extLst>
            </p:cNvPr>
            <p:cNvGrpSpPr/>
            <p:nvPr/>
          </p:nvGrpSpPr>
          <p:grpSpPr>
            <a:xfrm>
              <a:off x="2445829" y="4178772"/>
              <a:ext cx="2261838" cy="250543"/>
              <a:chOff x="2445829" y="4178772"/>
              <a:chExt cx="2261838" cy="25054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04D750-9B58-34DA-34FF-20C799DAE450}"/>
                  </a:ext>
                </a:extLst>
              </p:cNvPr>
              <p:cNvSpPr txBox="1"/>
              <p:nvPr/>
            </p:nvSpPr>
            <p:spPr>
              <a:xfrm>
                <a:off x="2445829" y="4178772"/>
                <a:ext cx="226183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127000">
                        <a:srgbClr val="404040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창을 다양하게 활용하며 전장을 꿰뚫는 무도가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127000">
                      <a:srgbClr val="404040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4CB87910-59B4-C93F-E4B5-884CAD655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4429315"/>
                <a:ext cx="2243011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FCF551D-C044-FDE0-0E02-6FCD82C5D896}"/>
              </a:ext>
            </a:extLst>
          </p:cNvPr>
          <p:cNvGrpSpPr/>
          <p:nvPr/>
        </p:nvGrpSpPr>
        <p:grpSpPr>
          <a:xfrm>
            <a:off x="1379537" y="4444330"/>
            <a:ext cx="4513483" cy="2153120"/>
            <a:chOff x="1379537" y="4444330"/>
            <a:chExt cx="4513483" cy="215312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EB5AE6B-2DED-58E8-91D4-0DBA7A1347A6}"/>
                </a:ext>
              </a:extLst>
            </p:cNvPr>
            <p:cNvGrpSpPr/>
            <p:nvPr/>
          </p:nvGrpSpPr>
          <p:grpSpPr>
            <a:xfrm>
              <a:off x="1379537" y="4444330"/>
              <a:ext cx="2502721" cy="2153120"/>
              <a:chOff x="1379537" y="4444330"/>
              <a:chExt cx="2502721" cy="2153120"/>
            </a:xfrm>
          </p:grpSpPr>
          <p:pic>
            <p:nvPicPr>
              <p:cNvPr id="12" name="그림 11" descr="만화 영화, 가상의 캐릭터, 무기, 소설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7A0847B5-A309-2FD7-431A-249E9C802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53"/>
              <a:stretch/>
            </p:blipFill>
            <p:spPr>
              <a:xfrm>
                <a:off x="1379537" y="4444330"/>
                <a:ext cx="2502721" cy="215312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EC7B15-4012-EE56-87E3-BBC466F3A5B8}"/>
                  </a:ext>
                </a:extLst>
              </p:cNvPr>
              <p:cNvSpPr txBox="1"/>
              <p:nvPr/>
            </p:nvSpPr>
            <p:spPr>
              <a:xfrm>
                <a:off x="2317964" y="6426830"/>
                <a:ext cx="64761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en-US" altLang="ko-KR" sz="900" dirty="0">
                    <a:effectLst>
                      <a:glow rad="127000">
                        <a:schemeClr val="bg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effectLst>
                      <a:glow rad="127000">
                        <a:schemeClr val="bg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effectLst>
                      <a:glow rad="127000">
                        <a:schemeClr val="bg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1 ]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FA5B510-B25C-891C-4F72-2CFDB59322BC}"/>
                </a:ext>
              </a:extLst>
            </p:cNvPr>
            <p:cNvGrpSpPr/>
            <p:nvPr/>
          </p:nvGrpSpPr>
          <p:grpSpPr>
            <a:xfrm>
              <a:off x="4339829" y="4483330"/>
              <a:ext cx="1553191" cy="2081999"/>
              <a:chOff x="4488444" y="4483330"/>
              <a:chExt cx="1553191" cy="2081999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E0721AC-4192-DE2B-57C8-F5D6974C63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2" t="18577" b="10992"/>
              <a:stretch/>
            </p:blipFill>
            <p:spPr bwMode="auto">
              <a:xfrm>
                <a:off x="4488444" y="4483330"/>
                <a:ext cx="1553191" cy="2081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69130C0-6FB8-D7CF-56C3-2A3EAFCF8DDD}"/>
                  </a:ext>
                </a:extLst>
              </p:cNvPr>
              <p:cNvSpPr txBox="1"/>
              <p:nvPr/>
            </p:nvSpPr>
            <p:spPr>
              <a:xfrm>
                <a:off x="4551224" y="6426830"/>
                <a:ext cx="66524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en-US" altLang="ko-KR" sz="900" dirty="0">
                    <a:effectLst>
                      <a:glow rad="127000">
                        <a:schemeClr val="bg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effectLst>
                      <a:glow rad="127000">
                        <a:schemeClr val="bg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effectLst>
                      <a:glow rad="127000">
                        <a:schemeClr val="bg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2 ]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572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0E0E8-5F20-1BF3-3B6F-E0856099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C2897C-9D25-6867-11F5-2F0D8845FDDC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70E07C-51A9-DE2E-BDBD-4F95C381E7CE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DACDF-6098-0F1B-354B-AD57A445E613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F93BB5-44C8-71A3-5814-F4EE0C0574D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클래스 소개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E1EA1BC-67BA-0147-53D7-32DE5301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489076"/>
              </p:ext>
            </p:extLst>
          </p:nvPr>
        </p:nvGraphicFramePr>
        <p:xfrm>
          <a:off x="1523342" y="1212712"/>
          <a:ext cx="4675799" cy="419172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3182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178950">
                  <a:extLst>
                    <a:ext uri="{9D8B030D-6E8A-4147-A177-3AD203B41FA5}">
                      <a16:colId xmlns:a16="http://schemas.microsoft.com/office/drawing/2014/main" val="1700617532"/>
                    </a:ext>
                  </a:extLst>
                </a:gridCol>
                <a:gridCol w="776749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018656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463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(Lance Master)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마크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63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무도가</a:t>
                      </a:r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  <a:tr h="463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전장의 창이 되어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적을 섬멸하라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endParaRPr lang="ko-KR" altLang="en-US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63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듀얼 스탠스 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82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창술사는 스탠스를 변경하며 여러 상황에 대처할 수 있습니다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64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740618"/>
                  </a:ext>
                </a:extLst>
              </a:tr>
              <a:tr h="46360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</a:t>
                      </a:r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힘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영향을 받습니다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45964"/>
                  </a:ext>
                </a:extLst>
              </a:tr>
              <a:tr h="4636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</a:t>
                      </a:r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2.2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793353"/>
                  </a:ext>
                </a:extLst>
              </a:tr>
              <a:tr h="4636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</a:t>
                      </a:r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105%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41591"/>
                  </a:ext>
                </a:extLst>
              </a:tr>
            </a:tbl>
          </a:graphicData>
        </a:graphic>
      </p:graphicFrame>
      <p:pic>
        <p:nvPicPr>
          <p:cNvPr id="42" name="그림 41" descr="텍스트, 스크린샷, 할로윈, 예술이(가) 표시된 사진&#10;&#10;자동 생성된 설명">
            <a:extLst>
              <a:ext uri="{FF2B5EF4-FFF2-40B4-BE49-F238E27FC236}">
                <a16:creationId xmlns:a16="http://schemas.microsoft.com/office/drawing/2014/main" id="{0057B04F-DE9B-42C6-142C-B395476F8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8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9134" y="1264667"/>
            <a:ext cx="756867" cy="856729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A6EA2726-BF7F-2564-9F99-C9F3FBA74652}"/>
              </a:ext>
            </a:extLst>
          </p:cNvPr>
          <p:cNvGrpSpPr/>
          <p:nvPr/>
        </p:nvGrpSpPr>
        <p:grpSpPr>
          <a:xfrm>
            <a:off x="6607677" y="1273337"/>
            <a:ext cx="3143134" cy="4225764"/>
            <a:chOff x="8615993" y="984012"/>
            <a:chExt cx="3143134" cy="4225764"/>
          </a:xfrm>
        </p:grpSpPr>
        <p:pic>
          <p:nvPicPr>
            <p:cNvPr id="56" name="그림 55" descr="CG 아트워크, 가상의 캐릭터, 만화 영화, 액션 피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B83D218-F02D-CF8F-45AD-4DA14875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b="6024"/>
            <a:stretch/>
          </p:blipFill>
          <p:spPr>
            <a:xfrm>
              <a:off x="8615993" y="984012"/>
              <a:ext cx="3143134" cy="422576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1B4C32-5352-B415-4A1E-CE46E0E989EB}"/>
                </a:ext>
              </a:extLst>
            </p:cNvPr>
            <p:cNvSpPr txBox="1"/>
            <p:nvPr/>
          </p:nvSpPr>
          <p:spPr>
            <a:xfrm>
              <a:off x="10003840" y="5035423"/>
              <a:ext cx="76623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900" dirty="0">
                  <a:effectLst>
                    <a:glow rad="127000">
                      <a:schemeClr val="bg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effectLst>
                    <a:glow rad="127000">
                      <a:schemeClr val="bg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이미지</a:t>
              </a:r>
              <a:r>
                <a:rPr lang="en-US" altLang="ko-KR" sz="900" dirty="0">
                  <a:effectLst>
                    <a:glow rad="127000">
                      <a:schemeClr val="bg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A40F71E-D219-CC3B-19DC-A15854185235}"/>
              </a:ext>
            </a:extLst>
          </p:cNvPr>
          <p:cNvGrpSpPr/>
          <p:nvPr/>
        </p:nvGrpSpPr>
        <p:grpSpPr>
          <a:xfrm>
            <a:off x="10045993" y="1761302"/>
            <a:ext cx="791957" cy="3720341"/>
            <a:chOff x="7358991" y="1453581"/>
            <a:chExt cx="791957" cy="3720341"/>
          </a:xfrm>
        </p:grpSpPr>
        <p:pic>
          <p:nvPicPr>
            <p:cNvPr id="58" name="그림 57" descr="무기, 공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B9536FF-AF5C-36C3-7628-9786B71C7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929883" y="2882689"/>
              <a:ext cx="3544874" cy="68665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589693-A1B9-33D9-E75D-F6280CC8755E}"/>
                </a:ext>
              </a:extLst>
            </p:cNvPr>
            <p:cNvSpPr txBox="1"/>
            <p:nvPr/>
          </p:nvSpPr>
          <p:spPr>
            <a:xfrm>
              <a:off x="7395933" y="5035423"/>
              <a:ext cx="7550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900" dirty="0">
                  <a:effectLst>
                    <a:glow rad="127000">
                      <a:schemeClr val="bg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effectLst>
                    <a:glow rad="127000">
                      <a:schemeClr val="bg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무기 </a:t>
              </a:r>
              <a:r>
                <a:rPr lang="en-US" altLang="ko-KR" sz="900" dirty="0">
                  <a:effectLst>
                    <a:glow rad="127000">
                      <a:schemeClr val="bg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900" dirty="0">
                  <a:effectLst>
                    <a:glow rad="127000">
                      <a:schemeClr val="bg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</a:t>
              </a:r>
              <a:r>
                <a:rPr lang="en-US" altLang="ko-KR" sz="900" dirty="0">
                  <a:effectLst>
                    <a:glow rad="127000">
                      <a:schemeClr val="bg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209E713-5F7D-3CC4-3047-3F1ADE78695D}"/>
              </a:ext>
            </a:extLst>
          </p:cNvPr>
          <p:cNvGrpSpPr/>
          <p:nvPr/>
        </p:nvGrpSpPr>
        <p:grpSpPr>
          <a:xfrm>
            <a:off x="2550699" y="5456394"/>
            <a:ext cx="3648442" cy="793358"/>
            <a:chOff x="2447558" y="5325903"/>
            <a:chExt cx="3648442" cy="79335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9BD8-8265-1CCE-194A-D60842F3D6CB}"/>
                </a:ext>
              </a:extLst>
            </p:cNvPr>
            <p:cNvSpPr txBox="1"/>
            <p:nvPr/>
          </p:nvSpPr>
          <p:spPr>
            <a:xfrm>
              <a:off x="2447558" y="5325903"/>
              <a:ext cx="263373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*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딜러 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직업 체력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 평균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2.15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/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102.2%</a:t>
              </a:r>
              <a:endParaRPr lang="ko-KR" altLang="en-US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ECF0CA1-1938-E37D-87C2-D46744000066}"/>
                </a:ext>
              </a:extLst>
            </p:cNvPr>
            <p:cNvGrpSpPr/>
            <p:nvPr/>
          </p:nvGrpSpPr>
          <p:grpSpPr>
            <a:xfrm>
              <a:off x="2447558" y="5546754"/>
              <a:ext cx="3648442" cy="572507"/>
              <a:chOff x="2447558" y="5546754"/>
              <a:chExt cx="3648442" cy="572507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629EAD-6BB7-6218-AB02-5DE8337D723B}"/>
                  </a:ext>
                </a:extLst>
              </p:cNvPr>
              <p:cNvSpPr txBox="1"/>
              <p:nvPr/>
            </p:nvSpPr>
            <p:spPr>
              <a:xfrm>
                <a:off x="2447558" y="5546754"/>
                <a:ext cx="136575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*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다른 무도가 클래스와의 비교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DC7EC61D-42D4-6FF9-B65C-083EE8C38EAF}"/>
                  </a:ext>
                </a:extLst>
              </p:cNvPr>
              <p:cNvGrpSpPr/>
              <p:nvPr/>
            </p:nvGrpSpPr>
            <p:grpSpPr>
              <a:xfrm>
                <a:off x="2447558" y="5692947"/>
                <a:ext cx="3648442" cy="426314"/>
                <a:chOff x="3402558" y="5767605"/>
                <a:chExt cx="3648442" cy="426314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AAFB0107-0E74-AB8C-56AA-1BCF0A1D1F72}"/>
                    </a:ext>
                  </a:extLst>
                </p:cNvPr>
                <p:cNvSpPr/>
                <p:nvPr/>
              </p:nvSpPr>
              <p:spPr>
                <a:xfrm>
                  <a:off x="3402558" y="5767605"/>
                  <a:ext cx="3648442" cy="4263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205381A7-7F3C-D2CC-3E1A-295B33245EF6}"/>
                    </a:ext>
                  </a:extLst>
                </p:cNvPr>
                <p:cNvGrpSpPr/>
                <p:nvPr/>
              </p:nvGrpSpPr>
              <p:grpSpPr>
                <a:xfrm>
                  <a:off x="3451009" y="5839559"/>
                  <a:ext cx="3551541" cy="282406"/>
                  <a:chOff x="2993490" y="5706050"/>
                  <a:chExt cx="3551541" cy="282406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9FAECD16-6D3F-AC5E-A697-C3FB4E3F8AB2}"/>
                      </a:ext>
                    </a:extLst>
                  </p:cNvPr>
                  <p:cNvSpPr txBox="1"/>
                  <p:nvPr/>
                </p:nvSpPr>
                <p:spPr>
                  <a:xfrm>
                    <a:off x="2993490" y="5785698"/>
                    <a:ext cx="96500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인파이터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2.3 / 110% 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2D65EEE2-384E-23ED-7D7C-2AAD4C6CF81A}"/>
                      </a:ext>
                    </a:extLst>
                  </p:cNvPr>
                  <p:cNvSpPr txBox="1"/>
                  <p:nvPr/>
                </p:nvSpPr>
                <p:spPr>
                  <a:xfrm>
                    <a:off x="5669791" y="5785698"/>
                    <a:ext cx="87524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기공사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2.1 / 105% </a:t>
                    </a:r>
                    <a:endPara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EACC3EF-5AC0-6DB0-6A30-2A0D157B95D5}"/>
                      </a:ext>
                    </a:extLst>
                  </p:cNvPr>
                  <p:cNvGrpSpPr/>
                  <p:nvPr/>
                </p:nvGrpSpPr>
                <p:grpSpPr>
                  <a:xfrm>
                    <a:off x="4293970" y="5706050"/>
                    <a:ext cx="1040349" cy="282406"/>
                    <a:chOff x="4287414" y="5706050"/>
                    <a:chExt cx="1040349" cy="282406"/>
                  </a:xfrm>
                </p:grpSpPr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9432FB64-DF6E-B4FB-90DF-1076DBF18F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706050"/>
                      <a:ext cx="1040349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배틀마스터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77C8820-408A-C0C2-8CCB-59F0A157DE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865345"/>
                      <a:ext cx="864019" cy="123111"/>
                    </a:xfrm>
                    <a:prstGeom prst="rect">
                      <a:avLst/>
                    </a:prstGeom>
                    <a:solidFill>
                      <a:srgbClr val="FDFEDE"/>
                    </a:solidFill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</p:grp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9649C28A-99B0-3502-C0F2-DAC9823005DA}"/>
                      </a:ext>
                    </a:extLst>
                  </p:cNvPr>
                  <p:cNvSpPr txBox="1"/>
                  <p:nvPr/>
                </p:nvSpPr>
                <p:spPr>
                  <a:xfrm>
                    <a:off x="4093372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52B407D-2245-0072-B587-0A34AD82EAAC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193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74975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E920B-1FD1-3AAC-DD0B-9DB2B20B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08FF31A-0B25-C3E3-F65D-60E324E9D0E9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270F98-E64D-A252-BB59-A491AE1C7B8A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1F2991-40CC-70B3-F514-80A1AC54595B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BF748C-DAC5-1540-B262-BF407D9C79DE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스탠스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015592D-46AE-C723-A76D-4B70AEF23DE6}"/>
              </a:ext>
            </a:extLst>
          </p:cNvPr>
          <p:cNvGrpSpPr/>
          <p:nvPr/>
        </p:nvGrpSpPr>
        <p:grpSpPr>
          <a:xfrm>
            <a:off x="1379538" y="4397209"/>
            <a:ext cx="10812462" cy="222191"/>
            <a:chOff x="1379538" y="169604"/>
            <a:chExt cx="10812462" cy="222191"/>
          </a:xfrm>
          <a:effectLst/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D0975B2-D5FC-B055-511E-A6ABB2940C00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듀얼 스탠스</a:t>
              </a: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98FEE402-AF70-FECA-226C-C416D1120712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7A27B44E-9371-8425-809E-3A5B37B85962}"/>
              </a:ext>
            </a:extLst>
          </p:cNvPr>
          <p:cNvSpPr txBox="1"/>
          <p:nvPr/>
        </p:nvSpPr>
        <p:spPr>
          <a:xfrm>
            <a:off x="1379538" y="4722362"/>
            <a:ext cx="8800783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변형 창을 사용해 주변에 위치한 적들을 쓸어버릴 수 있는 난무 스탠스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날카로운 창으로 순간 높은 피해를 줄 수 있는 집중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D4581F0-5A2E-1CFA-679B-BFB9BDEC4AD9}"/>
              </a:ext>
            </a:extLst>
          </p:cNvPr>
          <p:cNvGrpSpPr/>
          <p:nvPr/>
        </p:nvGrpSpPr>
        <p:grpSpPr>
          <a:xfrm>
            <a:off x="1379538" y="644528"/>
            <a:ext cx="6860453" cy="1368000"/>
            <a:chOff x="1379538" y="644528"/>
            <a:chExt cx="6860453" cy="136800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98F4E7A-60DE-CDFB-9E32-F314E0DCC0E3}"/>
                </a:ext>
              </a:extLst>
            </p:cNvPr>
            <p:cNvGrpSpPr/>
            <p:nvPr/>
          </p:nvGrpSpPr>
          <p:grpSpPr>
            <a:xfrm>
              <a:off x="1379538" y="644528"/>
              <a:ext cx="6860453" cy="1368000"/>
              <a:chOff x="1379538" y="608711"/>
              <a:chExt cx="6860453" cy="1368000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5A7D4A3-D4BB-AC7F-BBA5-37B84CAB47D9}"/>
                  </a:ext>
                </a:extLst>
              </p:cNvPr>
              <p:cNvSpPr/>
              <p:nvPr/>
            </p:nvSpPr>
            <p:spPr>
              <a:xfrm>
                <a:off x="1379538" y="608711"/>
                <a:ext cx="6860453" cy="1368000"/>
              </a:xfrm>
              <a:prstGeom prst="rect">
                <a:avLst/>
              </a:prstGeom>
              <a:solidFill>
                <a:srgbClr val="FFFFE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7534711B-8747-668E-0A14-443C5C5EC01F}"/>
                  </a:ext>
                </a:extLst>
              </p:cNvPr>
              <p:cNvGrpSpPr/>
              <p:nvPr/>
            </p:nvGrpSpPr>
            <p:grpSpPr>
              <a:xfrm>
                <a:off x="1379538" y="608711"/>
                <a:ext cx="623101" cy="270284"/>
                <a:chOff x="1379538" y="608711"/>
                <a:chExt cx="623101" cy="270284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AD56962-178A-29C4-35CC-7392B9320980}"/>
                    </a:ext>
                  </a:extLst>
                </p:cNvPr>
                <p:cNvSpPr txBox="1"/>
                <p:nvPr/>
              </p:nvSpPr>
              <p:spPr>
                <a:xfrm>
                  <a:off x="1379538" y="712050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27000">
                          <a:schemeClr val="tx1">
                            <a:lumMod val="75000"/>
                            <a:lumOff val="25000"/>
                          </a:schemeClr>
                        </a:glow>
                      </a:effectLst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>
                      <a:glow rad="127000">
                        <a:schemeClr val="tx1">
                          <a:lumMod val="75000"/>
                          <a:lumOff val="25000"/>
                        </a:schemeClr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A0A8B641-27B0-1F22-0F47-2058D603AB75}"/>
                    </a:ext>
                  </a:extLst>
                </p:cNvPr>
                <p:cNvSpPr/>
                <p:nvPr/>
              </p:nvSpPr>
              <p:spPr>
                <a:xfrm>
                  <a:off x="1379538" y="608711"/>
                  <a:ext cx="50482" cy="2702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rIns="180000" rtlCol="0" anchor="ctr"/>
                <a:lstStyle/>
                <a:p>
                  <a:endParaRPr lang="ko-KR" altLang="en-US" b="1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944944D-8525-2B07-7E6B-82F7254561CD}"/>
                </a:ext>
              </a:extLst>
            </p:cNvPr>
            <p:cNvGrpSpPr/>
            <p:nvPr/>
          </p:nvGrpSpPr>
          <p:grpSpPr>
            <a:xfrm>
              <a:off x="2192406" y="666232"/>
              <a:ext cx="5959965" cy="1303184"/>
              <a:chOff x="2192406" y="666232"/>
              <a:chExt cx="5959965" cy="130318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F2D290AF-14AC-1B50-41C6-9037BAA4826B}"/>
                  </a:ext>
                </a:extLst>
              </p:cNvPr>
              <p:cNvGrpSpPr/>
              <p:nvPr/>
            </p:nvGrpSpPr>
            <p:grpSpPr>
              <a:xfrm>
                <a:off x="2192406" y="666232"/>
                <a:ext cx="5876609" cy="519596"/>
                <a:chOff x="1523341" y="1181604"/>
                <a:chExt cx="5876609" cy="519596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EFA29AE-EBC1-CE5A-4223-187CE49A2413}"/>
                    </a:ext>
                  </a:extLst>
                </p:cNvPr>
                <p:cNvSpPr txBox="1"/>
                <p:nvPr/>
              </p:nvSpPr>
              <p:spPr>
                <a:xfrm>
                  <a:off x="1523341" y="1470368"/>
                  <a:ext cx="5876609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전환을 통해 사용할 수 있는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폭을 넓히고</a:t>
                  </a:r>
                  <a:r>
                    <a:rPr lang="en-US" altLang="ko-KR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조작 난이도를 낮춰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전투 상황에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유연하게 대응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있도록 설계합니다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742F4244-0DD9-38D1-B6BA-22F134D715AA}"/>
                    </a:ext>
                  </a:extLst>
                </p:cNvPr>
                <p:cNvGrpSpPr/>
                <p:nvPr/>
              </p:nvGrpSpPr>
              <p:grpSpPr>
                <a:xfrm>
                  <a:off x="1523341" y="1181604"/>
                  <a:ext cx="1223939" cy="284321"/>
                  <a:chOff x="1523341" y="1181604"/>
                  <a:chExt cx="1223939" cy="284321"/>
                </a:xfrm>
              </p:grpSpPr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6338BC63-BF3C-87A3-FE1F-B4B043A31263}"/>
                      </a:ext>
                    </a:extLst>
                  </p:cNvPr>
                  <p:cNvSpPr/>
                  <p:nvPr/>
                </p:nvSpPr>
                <p:spPr>
                  <a:xfrm>
                    <a:off x="1523342" y="1181604"/>
                    <a:ext cx="1190947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상황 대처 능력 향상</a:t>
                    </a:r>
                  </a:p>
                </p:txBody>
              </p:sp>
              <p:cxnSp>
                <p:nvCxnSpPr>
                  <p:cNvPr id="22" name="직선 연결선 21">
                    <a:extLst>
                      <a:ext uri="{FF2B5EF4-FFF2-40B4-BE49-F238E27FC236}">
                        <a16:creationId xmlns:a16="http://schemas.microsoft.com/office/drawing/2014/main" id="{1405EF4C-9136-7DD9-52C5-1683B2EB1A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1417157"/>
                    <a:ext cx="1223939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80BD868-620D-CD32-49CE-5A6233A4B1F4}"/>
                  </a:ext>
                </a:extLst>
              </p:cNvPr>
              <p:cNvGrpSpPr/>
              <p:nvPr/>
            </p:nvGrpSpPr>
            <p:grpSpPr>
              <a:xfrm>
                <a:off x="2192406" y="1260024"/>
                <a:ext cx="5959965" cy="709392"/>
                <a:chOff x="1523341" y="1856676"/>
                <a:chExt cx="5959965" cy="70939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8D1BA3-648A-4BE5-39C9-5AA5C92D21F6}"/>
                    </a:ext>
                  </a:extLst>
                </p:cNvPr>
                <p:cNvSpPr txBox="1"/>
                <p:nvPr/>
              </p:nvSpPr>
              <p:spPr>
                <a:xfrm>
                  <a:off x="1523341" y="2145440"/>
                  <a:ext cx="5959965" cy="42062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긴 자루와 날을 지닌 창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은 공격 방식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찌르기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등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 따라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준비 동작과 무게 중심의 변화가 큰 무기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입니다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이러한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구조적 특성을 바탕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창술사의 전투를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중심과 찌르기 중심으로 분리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창이라는 무기에 대한 몰입감을 증가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시킵니다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B7893ED1-55AC-1CE9-325D-4C0574FAC10C}"/>
                    </a:ext>
                  </a:extLst>
                </p:cNvPr>
                <p:cNvGrpSpPr/>
                <p:nvPr/>
              </p:nvGrpSpPr>
              <p:grpSpPr>
                <a:xfrm>
                  <a:off x="1523341" y="1856676"/>
                  <a:ext cx="1575185" cy="284321"/>
                  <a:chOff x="1523341" y="1856676"/>
                  <a:chExt cx="1575185" cy="284321"/>
                </a:xfrm>
              </p:grpSpPr>
              <p:sp>
                <p:nvSpPr>
                  <p:cNvPr id="13" name="사각형: 둥근 모서리 12">
                    <a:extLst>
                      <a:ext uri="{FF2B5EF4-FFF2-40B4-BE49-F238E27FC236}">
                        <a16:creationId xmlns:a16="http://schemas.microsoft.com/office/drawing/2014/main" id="{D1B04188-9258-4629-0687-D3CF448D5930}"/>
                      </a:ext>
                    </a:extLst>
                  </p:cNvPr>
                  <p:cNvSpPr/>
                  <p:nvPr/>
                </p:nvSpPr>
                <p:spPr>
                  <a:xfrm>
                    <a:off x="1523342" y="1856676"/>
                    <a:ext cx="1522896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창의 구조에 기반한 시스템</a:t>
                    </a:r>
                  </a:p>
                </p:txBody>
              </p:sp>
              <p:cxnSp>
                <p:nvCxnSpPr>
                  <p:cNvPr id="14" name="직선 연결선 13">
                    <a:extLst>
                      <a:ext uri="{FF2B5EF4-FFF2-40B4-BE49-F238E27FC236}">
                        <a16:creationId xmlns:a16="http://schemas.microsoft.com/office/drawing/2014/main" id="{A5748F8C-E0D4-D023-2751-2B58FA8373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2092229"/>
                    <a:ext cx="1575185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CA3F8ED-8ED0-BCD6-A8A8-FED3EF6CE04A}"/>
              </a:ext>
            </a:extLst>
          </p:cNvPr>
          <p:cNvSpPr txBox="1"/>
          <p:nvPr/>
        </p:nvSpPr>
        <p:spPr>
          <a:xfrm>
            <a:off x="1379538" y="2627455"/>
            <a:ext cx="2120773" cy="45140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아이덴티티는 듀얼 스탠스입니다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400"/>
              </a:spcAft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516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1C9B11C-0147-B002-C4A3-E64EA0E8E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673276"/>
              </p:ext>
            </p:extLst>
          </p:nvPr>
        </p:nvGraphicFramePr>
        <p:xfrm>
          <a:off x="1523342" y="3449117"/>
          <a:ext cx="8371785" cy="113710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95167">
                  <a:extLst>
                    <a:ext uri="{9D8B030D-6E8A-4147-A177-3AD203B41FA5}">
                      <a16:colId xmlns:a16="http://schemas.microsoft.com/office/drawing/2014/main" val="552119548"/>
                    </a:ext>
                  </a:extLst>
                </a:gridCol>
                <a:gridCol w="2574913">
                  <a:extLst>
                    <a:ext uri="{9D8B030D-6E8A-4147-A177-3AD203B41FA5}">
                      <a16:colId xmlns:a16="http://schemas.microsoft.com/office/drawing/2014/main" val="3565765282"/>
                    </a:ext>
                  </a:extLst>
                </a:gridCol>
                <a:gridCol w="4401705">
                  <a:extLst>
                    <a:ext uri="{9D8B030D-6E8A-4147-A177-3AD203B41FA5}">
                      <a16:colId xmlns:a16="http://schemas.microsoft.com/office/drawing/2014/main" val="1397863998"/>
                    </a:ext>
                  </a:extLst>
                </a:gridCol>
              </a:tblGrid>
              <a:tr h="24940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스킬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무기 형태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018677"/>
                  </a:ext>
                </a:extLst>
              </a:tr>
              <a:tr h="88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높은 유틸성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Glaive(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언월도 형태의 창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311530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5013A30D-4D02-79DB-6562-5B8B6792E6C2}"/>
              </a:ext>
            </a:extLst>
          </p:cNvPr>
          <p:cNvGrpSpPr/>
          <p:nvPr/>
        </p:nvGrpSpPr>
        <p:grpSpPr>
          <a:xfrm>
            <a:off x="3147752" y="3782468"/>
            <a:ext cx="1808352" cy="553960"/>
            <a:chOff x="1751270" y="1035691"/>
            <a:chExt cx="2652978" cy="81269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F7E2390-3F58-8AD6-7C50-A38F49A08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410" y="1035691"/>
              <a:ext cx="812698" cy="812698"/>
            </a:xfrm>
            <a:prstGeom prst="rect">
              <a:avLst/>
            </a:prstGeom>
          </p:spPr>
        </p:pic>
        <p:pic>
          <p:nvPicPr>
            <p:cNvPr id="21" name="그림 20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6FBB54B0-5BD6-A4CF-99C5-CF8B141C2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1550" y="1035691"/>
              <a:ext cx="812698" cy="812698"/>
            </a:xfrm>
            <a:prstGeom prst="rect">
              <a:avLst/>
            </a:prstGeom>
          </p:spPr>
        </p:pic>
        <p:pic>
          <p:nvPicPr>
            <p:cNvPr id="22" name="그림 21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CB63BAA2-2B7E-66FB-7E16-87192AA40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1270" y="1035691"/>
              <a:ext cx="812698" cy="812698"/>
            </a:xfrm>
            <a:prstGeom prst="rect">
              <a:avLst/>
            </a:prstGeom>
          </p:spPr>
        </p:pic>
      </p:grpSp>
      <p:pic>
        <p:nvPicPr>
          <p:cNvPr id="23" name="그림 22" descr="검, 무기, 냉병기, 단검이(가) 표시된 사진&#10;&#10;자동 생성된 설명">
            <a:extLst>
              <a:ext uri="{FF2B5EF4-FFF2-40B4-BE49-F238E27FC236}">
                <a16:creationId xmlns:a16="http://schemas.microsoft.com/office/drawing/2014/main" id="{D4BD99DD-0168-5CEC-E52D-F918C0850E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0721" y="3687694"/>
            <a:ext cx="3933685" cy="694921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F89EC6A-1351-914A-2618-1433B8038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942218"/>
              </p:ext>
            </p:extLst>
          </p:nvPr>
        </p:nvGraphicFramePr>
        <p:xfrm>
          <a:off x="1523342" y="5417213"/>
          <a:ext cx="8371785" cy="113860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95167">
                  <a:extLst>
                    <a:ext uri="{9D8B030D-6E8A-4147-A177-3AD203B41FA5}">
                      <a16:colId xmlns:a16="http://schemas.microsoft.com/office/drawing/2014/main" val="552119548"/>
                    </a:ext>
                  </a:extLst>
                </a:gridCol>
                <a:gridCol w="2574913">
                  <a:extLst>
                    <a:ext uri="{9D8B030D-6E8A-4147-A177-3AD203B41FA5}">
                      <a16:colId xmlns:a16="http://schemas.microsoft.com/office/drawing/2014/main" val="3565765282"/>
                    </a:ext>
                  </a:extLst>
                </a:gridCol>
                <a:gridCol w="4401705">
                  <a:extLst>
                    <a:ext uri="{9D8B030D-6E8A-4147-A177-3AD203B41FA5}">
                      <a16:colId xmlns:a16="http://schemas.microsoft.com/office/drawing/2014/main" val="1397863998"/>
                    </a:ext>
                  </a:extLst>
                </a:gridCol>
              </a:tblGrid>
              <a:tr h="24940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스킬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무기 형태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018677"/>
                  </a:ext>
                </a:extLst>
              </a:tr>
              <a:tr h="88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높은 순간 피해량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Spear(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일반적인 형태의 창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311530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55AF8856-8B59-CD9D-46BE-F6A63791D1BF}"/>
              </a:ext>
            </a:extLst>
          </p:cNvPr>
          <p:cNvGrpSpPr/>
          <p:nvPr/>
        </p:nvGrpSpPr>
        <p:grpSpPr>
          <a:xfrm>
            <a:off x="3147752" y="5707324"/>
            <a:ext cx="1807200" cy="554400"/>
            <a:chOff x="5931510" y="1571828"/>
            <a:chExt cx="2652978" cy="812698"/>
          </a:xfrm>
        </p:grpSpPr>
        <p:pic>
          <p:nvPicPr>
            <p:cNvPr id="26" name="그림 25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BF9444B9-7ACA-D9E4-F07A-9C65EDF67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90" y="1571828"/>
              <a:ext cx="812698" cy="812698"/>
            </a:xfrm>
            <a:prstGeom prst="rect">
              <a:avLst/>
            </a:prstGeom>
          </p:spPr>
        </p:pic>
        <p:pic>
          <p:nvPicPr>
            <p:cNvPr id="27" name="그림 26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949649E5-A510-AD62-8D3B-281FC165C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1650" y="1571828"/>
              <a:ext cx="812698" cy="812698"/>
            </a:xfrm>
            <a:prstGeom prst="rect">
              <a:avLst/>
            </a:prstGeom>
          </p:spPr>
        </p:pic>
        <p:pic>
          <p:nvPicPr>
            <p:cNvPr id="28" name="그림 27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8181833E-343F-E1F0-3380-398C0662B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1510" y="1571828"/>
              <a:ext cx="812698" cy="812698"/>
            </a:xfrm>
            <a:prstGeom prst="rect">
              <a:avLst/>
            </a:prstGeom>
          </p:spPr>
        </p:pic>
      </p:grpSp>
      <p:pic>
        <p:nvPicPr>
          <p:cNvPr id="29" name="그림 28" descr="무기, 냉병기, 근접 무기, 단검이(가) 표시된 사진&#10;&#10;자동 생성된 설명">
            <a:extLst>
              <a:ext uri="{FF2B5EF4-FFF2-40B4-BE49-F238E27FC236}">
                <a16:creationId xmlns:a16="http://schemas.microsoft.com/office/drawing/2014/main" id="{5A08B268-FC46-A555-11EE-5943F80DC4E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07638" y="5737588"/>
            <a:ext cx="3699853" cy="49914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DE474E1-79E2-3A4C-3D35-3D82C28E1179}"/>
              </a:ext>
            </a:extLst>
          </p:cNvPr>
          <p:cNvSpPr txBox="1"/>
          <p:nvPr/>
        </p:nvSpPr>
        <p:spPr>
          <a:xfrm>
            <a:off x="1379538" y="4980568"/>
            <a:ext cx="93842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집중 스탠스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190D8A02-E2A3-CF83-6C8C-FB441AC00EA5}"/>
              </a:ext>
            </a:extLst>
          </p:cNvPr>
          <p:cNvGrpSpPr/>
          <p:nvPr/>
        </p:nvGrpSpPr>
        <p:grpSpPr>
          <a:xfrm>
            <a:off x="1379538" y="3038723"/>
            <a:ext cx="2600365" cy="263791"/>
            <a:chOff x="1379538" y="2842058"/>
            <a:chExt cx="2600365" cy="26379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4797A2-E540-2324-C600-FD3B2A7358A5}"/>
                </a:ext>
              </a:extLst>
            </p:cNvPr>
            <p:cNvSpPr txBox="1"/>
            <p:nvPr/>
          </p:nvSpPr>
          <p:spPr>
            <a:xfrm>
              <a:off x="1379538" y="2842058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난무 스탠스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C5743AB-4A05-E58D-F171-A21E5BC045B7}"/>
                </a:ext>
              </a:extLst>
            </p:cNvPr>
            <p:cNvGrpSpPr/>
            <p:nvPr/>
          </p:nvGrpSpPr>
          <p:grpSpPr>
            <a:xfrm>
              <a:off x="2445829" y="2850843"/>
              <a:ext cx="1534074" cy="246221"/>
              <a:chOff x="2445829" y="767098"/>
              <a:chExt cx="1534074" cy="246221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E49A38F-F6A6-2626-BD86-2AD031A90871}"/>
                  </a:ext>
                </a:extLst>
              </p:cNvPr>
              <p:cNvSpPr txBox="1"/>
              <p:nvPr/>
            </p:nvSpPr>
            <p:spPr>
              <a:xfrm>
                <a:off x="2445829" y="767098"/>
                <a:ext cx="1534074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127000">
                        <a:srgbClr val="404040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주변의 적들을 몰아치는 스탠스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127000">
                      <a:srgbClr val="404040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525A85D-D450-7C08-3C32-7C613CA6AE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1013319"/>
                <a:ext cx="1534074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EB3CFB2-F0DF-4B09-2616-AA2B32A5E8C7}"/>
              </a:ext>
            </a:extLst>
          </p:cNvPr>
          <p:cNvGrpSpPr/>
          <p:nvPr/>
        </p:nvGrpSpPr>
        <p:grpSpPr>
          <a:xfrm>
            <a:off x="2445829" y="4989353"/>
            <a:ext cx="1882326" cy="246221"/>
            <a:chOff x="2445829" y="767098"/>
            <a:chExt cx="1882326" cy="24622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6A3CD3-F267-140A-1608-B3533C014244}"/>
                </a:ext>
              </a:extLst>
            </p:cNvPr>
            <p:cNvSpPr txBox="1"/>
            <p:nvPr/>
          </p:nvSpPr>
          <p:spPr>
            <a:xfrm>
              <a:off x="2445829" y="767098"/>
              <a:ext cx="178734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rgbClr val="404040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높은 피해를 주는 스탠스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rgbClr val="404040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F112F62-ACA3-92AA-69B7-2E8C56A88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45829" y="1013319"/>
              <a:ext cx="1882326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0000">
                    <a:srgbClr val="7F7F7F">
                      <a:alpha val="50000"/>
                    </a:srgbClr>
                  </a:gs>
                  <a:gs pos="16000">
                    <a:schemeClr val="bg1">
                      <a:lumMod val="50000"/>
                      <a:alpha val="70000"/>
                    </a:schemeClr>
                  </a:gs>
                  <a:gs pos="74000">
                    <a:schemeClr val="bg1">
                      <a:lumMod val="50000"/>
                      <a:alpha val="3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4691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9B35382-9BEC-CDF9-F48D-F0D2C177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087843"/>
              </p:ext>
            </p:extLst>
          </p:nvPr>
        </p:nvGraphicFramePr>
        <p:xfrm>
          <a:off x="1483716" y="2999897"/>
          <a:ext cx="4595288" cy="548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7340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3023384">
                  <a:extLst>
                    <a:ext uri="{9D8B030D-6E8A-4147-A177-3AD203B41FA5}">
                      <a16:colId xmlns:a16="http://schemas.microsoft.com/office/drawing/2014/main" val="1700617532"/>
                    </a:ext>
                  </a:extLst>
                </a:gridCol>
              </a:tblGrid>
              <a:tr h="463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특성 효과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듀얼 게이지 </a:t>
                      </a:r>
                      <a:r>
                        <a:rPr lang="ko-KR" altLang="en-US" sz="1000" b="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회복량이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n%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스킬의 피해량이 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N%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피해량이 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N% 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351266"/>
                  </a:ext>
                </a:extLst>
              </a:tr>
            </a:tbl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69FF26-CF67-3A8D-5F98-B22430ABBA11}"/>
              </a:ext>
            </a:extLst>
          </p:cNvPr>
          <p:cNvGrpSpPr/>
          <p:nvPr/>
        </p:nvGrpSpPr>
        <p:grpSpPr>
          <a:xfrm>
            <a:off x="1678612" y="5277348"/>
            <a:ext cx="8800783" cy="539427"/>
            <a:chOff x="1379537" y="1177162"/>
            <a:chExt cx="8800783" cy="53942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B35F39F-A9C5-9098-0E4B-D0FD0725CE5B}"/>
                </a:ext>
              </a:extLst>
            </p:cNvPr>
            <p:cNvSpPr txBox="1"/>
            <p:nvPr/>
          </p:nvSpPr>
          <p:spPr>
            <a:xfrm>
              <a:off x="1379537" y="1470368"/>
              <a:ext cx="8800783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변형 창을 사용해 주변에 위치한 적들을 쓸어버릴 수 있는 난무 스탠스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날카로운 창으로 순간 높은 피해를 줄 수 있는 집중 스탠스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D940ED-FF20-B545-8BCB-C72F59AB879E}"/>
                </a:ext>
              </a:extLst>
            </p:cNvPr>
            <p:cNvGrpSpPr/>
            <p:nvPr/>
          </p:nvGrpSpPr>
          <p:grpSpPr>
            <a:xfrm>
              <a:off x="1379537" y="1177162"/>
              <a:ext cx="3549385" cy="293206"/>
              <a:chOff x="1379537" y="1082772"/>
              <a:chExt cx="3549385" cy="293206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FA732499-CE61-67DF-262A-9431BB978EA9}"/>
                  </a:ext>
                </a:extLst>
              </p:cNvPr>
              <p:cNvSpPr/>
              <p:nvPr/>
            </p:nvSpPr>
            <p:spPr>
              <a:xfrm>
                <a:off x="1379538" y="1082772"/>
                <a:ext cx="1146411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난무 스킬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 / 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집중 스킬</a:t>
                </a:r>
                <a:endParaRPr lang="ko-KR" altLang="en-US" sz="105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16843CA-975E-5271-DBC3-51B481B498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7" y="1322767"/>
                <a:ext cx="3549385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B1E82E1-F229-F680-4C2A-BE24DD0CBE2E}"/>
              </a:ext>
            </a:extLst>
          </p:cNvPr>
          <p:cNvSpPr txBox="1"/>
          <p:nvPr/>
        </p:nvSpPr>
        <p:spPr>
          <a:xfrm>
            <a:off x="1483716" y="4859041"/>
            <a:ext cx="811789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스킬 구성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EDBACC7-14B8-5AA4-7FDA-DAEFDC886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071" y="2770888"/>
            <a:ext cx="5514729" cy="100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72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4019</TotalTime>
  <Words>573</Words>
  <Application>Microsoft Office PowerPoint</Application>
  <PresentationFormat>와이드스크린</PresentationFormat>
  <Paragraphs>115</Paragraphs>
  <Slides>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8" baseType="lpstr">
      <vt:lpstr>페이퍼로지 5 Medium</vt:lpstr>
      <vt:lpstr>페이퍼로지 6 SemiBold</vt:lpstr>
      <vt:lpstr>빛의 계승자 Bold</vt:lpstr>
      <vt:lpstr>Wingdings</vt:lpstr>
      <vt:lpstr>Pretendard SemiBold</vt:lpstr>
      <vt:lpstr>페이퍼로지 9 Black</vt:lpstr>
      <vt:lpstr>Arial</vt:lpstr>
      <vt:lpstr>맑은 고딕</vt:lpstr>
      <vt:lpstr>Pretendard Medium</vt:lpstr>
      <vt:lpstr>페이퍼로지 7 Bold</vt:lpstr>
      <vt:lpstr>Office 테마</vt:lpstr>
      <vt:lpstr>개요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Lenovo</dc:creator>
  <cp:lastModifiedBy>홍진선(2017184037)</cp:lastModifiedBy>
  <cp:revision>866</cp:revision>
  <dcterms:modified xsi:type="dcterms:W3CDTF">2025-05-23T11:53:59Z</dcterms:modified>
</cp:coreProperties>
</file>